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5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/>
  </p:normalViewPr>
  <p:slideViewPr>
    <p:cSldViewPr snapToGrid="0">
      <p:cViewPr>
        <p:scale>
          <a:sx n="80" d="100"/>
          <a:sy n="80" d="100"/>
        </p:scale>
        <p:origin x="-754" y="-13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39" y="441961"/>
            <a:ext cx="11254741" cy="6254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Induction of parturition </a:t>
            </a:r>
          </a:p>
          <a:p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Progesterone is essential for the establishment and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maintenance of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pregnancy in all mammalian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species</a:t>
            </a:r>
          </a:p>
          <a:p>
            <a:r>
              <a:rPr lang="en-US" sz="2800" dirty="0">
                <a:solidFill>
                  <a:schemeClr val="tx2"/>
                </a:solidFill>
              </a:rPr>
              <a:t>luteal regression is necessary for </a:t>
            </a:r>
            <a:r>
              <a:rPr lang="en-US" sz="2800" dirty="0" smtClean="0">
                <a:solidFill>
                  <a:schemeClr val="tx2"/>
                </a:solidFill>
              </a:rPr>
              <a:t>parturition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Fetal cortisol play role for parturition </a:t>
            </a:r>
          </a:p>
          <a:p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Shifting of progesterone to estrogen play role for parturition</a:t>
            </a:r>
          </a:p>
          <a:p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1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39" y="441961"/>
            <a:ext cx="11254741" cy="625451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Induction of parturition according to the animals types</a:t>
            </a:r>
          </a:p>
          <a:p>
            <a:r>
              <a:rPr lang="en-US" sz="2800" b="1" dirty="0" smtClean="0"/>
              <a:t>Sheep </a:t>
            </a:r>
          </a:p>
          <a:p>
            <a:r>
              <a:rPr lang="en-US" sz="2800" b="1" dirty="0" smtClean="0"/>
              <a:t>Goat </a:t>
            </a:r>
          </a:p>
          <a:p>
            <a:r>
              <a:rPr lang="en-US" sz="2800" b="1" dirty="0" smtClean="0"/>
              <a:t>Mare </a:t>
            </a:r>
          </a:p>
          <a:p>
            <a:r>
              <a:rPr lang="en-US" sz="2800" b="1" dirty="0" smtClean="0"/>
              <a:t>Cows </a:t>
            </a:r>
          </a:p>
          <a:p>
            <a:r>
              <a:rPr lang="en-US" sz="2800" b="1" dirty="0" smtClean="0"/>
              <a:t>Camels </a:t>
            </a:r>
          </a:p>
          <a:p>
            <a:r>
              <a:rPr lang="en-US" sz="2800" b="1" dirty="0" smtClean="0"/>
              <a:t>Buffalos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570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39" y="441961"/>
            <a:ext cx="11254741" cy="6254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sz="3200" dirty="0"/>
              <a:t>P</a:t>
            </a:r>
            <a:r>
              <a:rPr lang="en-US" sz="3200" dirty="0" smtClean="0"/>
              <a:t>urpose of i</a:t>
            </a:r>
            <a:r>
              <a:rPr lang="en-US" sz="3200" dirty="0" smtClean="0"/>
              <a:t>nduction </a:t>
            </a:r>
            <a:r>
              <a:rPr lang="en-US" sz="3200" dirty="0" smtClean="0"/>
              <a:t>of parturition </a:t>
            </a:r>
          </a:p>
          <a:p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Save the life of dam </a:t>
            </a:r>
          </a:p>
          <a:p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Save the life of fetus </a:t>
            </a:r>
            <a:endParaRPr lang="en-US" sz="28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8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39" y="441961"/>
            <a:ext cx="11254741" cy="6254516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FFFF00"/>
                </a:solidFill>
              </a:rPr>
              <a:t>Short-acting corticosteroids</a:t>
            </a:r>
          </a:p>
          <a:p>
            <a:r>
              <a:rPr lang="en-US" sz="2800" dirty="0">
                <a:solidFill>
                  <a:schemeClr val="tx2"/>
                </a:solidFill>
              </a:rPr>
              <a:t>The most commonly used corticosteroids for </a:t>
            </a:r>
            <a:r>
              <a:rPr lang="en-US" sz="2800" dirty="0" smtClean="0">
                <a:solidFill>
                  <a:schemeClr val="tx2"/>
                </a:solidFill>
              </a:rPr>
              <a:t>inducing parturition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are </a:t>
            </a:r>
            <a:r>
              <a:rPr lang="en-US" sz="2800" dirty="0">
                <a:solidFill>
                  <a:schemeClr val="tx2"/>
                </a:solidFill>
              </a:rPr>
              <a:t>dexamethasone (20–30 mg) and </a:t>
            </a:r>
            <a:r>
              <a:rPr lang="en-US" sz="2800" dirty="0" err="1" smtClean="0">
                <a:solidFill>
                  <a:schemeClr val="tx2"/>
                </a:solidFill>
              </a:rPr>
              <a:t>flumethasone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(8–10 </a:t>
            </a:r>
            <a:r>
              <a:rPr lang="en-US" sz="2800" dirty="0">
                <a:solidFill>
                  <a:schemeClr val="tx2"/>
                </a:solidFill>
              </a:rPr>
              <a:t>mg) given as a single intramuscular injection.</a:t>
            </a:r>
          </a:p>
          <a:p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Parturition is induced with 80–90% efficacy when the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injection is 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given within 2 weeks of normal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term</a:t>
            </a:r>
          </a:p>
          <a:p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interval from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injection to parturition is 24–72 hours, with an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average of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48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hours</a:t>
            </a:r>
          </a:p>
        </p:txBody>
      </p:sp>
    </p:spTree>
    <p:extLst>
      <p:ext uri="{BB962C8B-B14F-4D97-AF65-F5344CB8AC3E}">
        <p14:creationId xmlns:p14="http://schemas.microsoft.com/office/powerpoint/2010/main" val="16722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39" y="441961"/>
            <a:ext cx="11254741" cy="6254516"/>
          </a:xfrm>
        </p:spPr>
        <p:txBody>
          <a:bodyPr>
            <a:normAutofit/>
          </a:bodyPr>
          <a:lstStyle/>
          <a:p>
            <a:pPr lvl="0"/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In </a:t>
            </a:r>
            <a:r>
              <a:rPr lang="en-US" sz="2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cows that have not calved by 72 hours after treatment the induction is considered to have 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failed</a:t>
            </a:r>
            <a:endParaRPr lang="en-US" sz="2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en-US" sz="2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Retreatment in such cases is often successful in inducing parturition</a:t>
            </a:r>
          </a:p>
          <a:p>
            <a:pPr lvl="0"/>
            <a:r>
              <a:rPr lang="en-US" sz="2600" dirty="0">
                <a:solidFill>
                  <a:schemeClr val="tx2">
                    <a:lumMod val="90000"/>
                  </a:schemeClr>
                </a:solidFill>
              </a:rPr>
              <a:t>Relaxation of the pelvic ligaments, cervical dilation and filling of the udder occur rapidly, and labor and parturition are </a:t>
            </a:r>
            <a:r>
              <a:rPr lang="en-US" sz="2600" dirty="0" smtClean="0">
                <a:solidFill>
                  <a:schemeClr val="tx2">
                    <a:lumMod val="90000"/>
                  </a:schemeClr>
                </a:solidFill>
              </a:rPr>
              <a:t>normal</a:t>
            </a:r>
          </a:p>
          <a:p>
            <a:pPr lvl="0"/>
            <a:r>
              <a:rPr lang="en-US" sz="2600" dirty="0"/>
              <a:t>Calves born less than 2 weeks prematurely are </a:t>
            </a:r>
            <a:r>
              <a:rPr lang="en-US" sz="2600" dirty="0" smtClean="0"/>
              <a:t>vigorous and </a:t>
            </a:r>
            <a:r>
              <a:rPr lang="en-US" sz="2600" dirty="0"/>
              <a:t>calf mortality is not </a:t>
            </a:r>
            <a:r>
              <a:rPr lang="en-US" sz="2600" dirty="0" smtClean="0"/>
              <a:t>increased</a:t>
            </a:r>
          </a:p>
          <a:p>
            <a:pPr lvl="0"/>
            <a:r>
              <a:rPr lang="en-US" sz="2600" dirty="0" smtClean="0">
                <a:solidFill>
                  <a:srgbClr val="FFFF00"/>
                </a:solidFill>
              </a:rPr>
              <a:t>The </a:t>
            </a:r>
            <a:r>
              <a:rPr lang="en-US" sz="2600" dirty="0">
                <a:solidFill>
                  <a:srgbClr val="FFFF00"/>
                </a:solidFill>
              </a:rPr>
              <a:t>actual secretion </a:t>
            </a:r>
            <a:r>
              <a:rPr lang="en-US" sz="2600" dirty="0" smtClean="0">
                <a:solidFill>
                  <a:srgbClr val="FFFF00"/>
                </a:solidFill>
              </a:rPr>
              <a:t>of milk </a:t>
            </a:r>
            <a:r>
              <a:rPr lang="en-US" sz="2600" dirty="0">
                <a:solidFill>
                  <a:srgbClr val="FFFF00"/>
                </a:solidFill>
              </a:rPr>
              <a:t>at the onset may not be plentiful in induced </a:t>
            </a:r>
            <a:r>
              <a:rPr lang="en-US" sz="2600" dirty="0" smtClean="0">
                <a:solidFill>
                  <a:srgbClr val="FFFF00"/>
                </a:solidFill>
              </a:rPr>
              <a:t>cows; however, </a:t>
            </a:r>
            <a:r>
              <a:rPr lang="en-US" sz="2600" dirty="0" err="1" smtClean="0">
                <a:solidFill>
                  <a:srgbClr val="FFFF00"/>
                </a:solidFill>
              </a:rPr>
              <a:t>colostral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rgbClr val="FFFF00"/>
                </a:solidFill>
              </a:rPr>
              <a:t>immunoglobulin levels and total </a:t>
            </a:r>
            <a:r>
              <a:rPr lang="en-US" sz="2600" dirty="0" smtClean="0">
                <a:solidFill>
                  <a:srgbClr val="FFFF00"/>
                </a:solidFill>
              </a:rPr>
              <a:t>milk production </a:t>
            </a:r>
            <a:r>
              <a:rPr lang="en-US" sz="2600" dirty="0">
                <a:solidFill>
                  <a:srgbClr val="FFFF00"/>
                </a:solidFill>
              </a:rPr>
              <a:t>for the lactation period are very close to normal.</a:t>
            </a:r>
          </a:p>
          <a:p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39" y="441961"/>
            <a:ext cx="11254741" cy="625451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Long-acting corticosteroids</a:t>
            </a:r>
          </a:p>
          <a:p>
            <a:r>
              <a:rPr lang="en-US" sz="2800" dirty="0"/>
              <a:t>Long-acting corticosteroids are not used when calf </a:t>
            </a:r>
            <a:r>
              <a:rPr lang="en-US" sz="2800" dirty="0" smtClean="0"/>
              <a:t>viability is </a:t>
            </a:r>
            <a:r>
              <a:rPr lang="en-US" sz="2800" dirty="0"/>
              <a:t>of primary </a:t>
            </a:r>
            <a:r>
              <a:rPr lang="en-US" sz="2800" dirty="0" smtClean="0"/>
              <a:t>importance</a:t>
            </a:r>
          </a:p>
          <a:p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Wide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acceptance 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</a:rPr>
              <a:t>where seasonal milk production is of 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primary importance </a:t>
            </a:r>
            <a:r>
              <a:rPr lang="en-US" sz="2800" dirty="0">
                <a:solidFill>
                  <a:schemeClr val="tx2">
                    <a:lumMod val="90000"/>
                  </a:schemeClr>
                </a:solidFill>
              </a:rPr>
              <a:t>and calving (lactation) is synchronized with </a:t>
            </a:r>
            <a:r>
              <a:rPr lang="en-US" sz="2800" dirty="0" smtClean="0">
                <a:solidFill>
                  <a:schemeClr val="tx2">
                    <a:lumMod val="90000"/>
                  </a:schemeClr>
                </a:solidFill>
              </a:rPr>
              <a:t>the grazing season</a:t>
            </a:r>
          </a:p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Dexamethasone </a:t>
            </a:r>
            <a:r>
              <a:rPr lang="en-US" sz="2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trimethylacetate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(25 mg)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or triamcinolone </a:t>
            </a:r>
            <a:r>
              <a:rPr lang="en-US" sz="2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acetonide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(4–8 mg) may be used and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appear to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provide similar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outcomes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38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39" y="441961"/>
            <a:ext cx="11254741" cy="6254516"/>
          </a:xfrm>
        </p:spPr>
        <p:txBody>
          <a:bodyPr>
            <a:normAutofit/>
          </a:bodyPr>
          <a:lstStyle/>
          <a:p>
            <a:r>
              <a:rPr lang="en-US" sz="2800" dirty="0"/>
              <a:t>An intramuscular injection is given once 2–4 weeks prior to the due date for calving and parturition occurs over a wide range of 4–26 </a:t>
            </a:r>
            <a:r>
              <a:rPr lang="en-US" sz="2800" dirty="0" smtClean="0"/>
              <a:t>days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Despite </a:t>
            </a:r>
            <a:r>
              <a:rPr lang="en-US" sz="2800" dirty="0">
                <a:solidFill>
                  <a:schemeClr val="tx2"/>
                </a:solidFill>
              </a:rPr>
              <a:t>prolonged elevated systemic </a:t>
            </a:r>
            <a:r>
              <a:rPr lang="en-US" sz="2800" dirty="0" smtClean="0">
                <a:solidFill>
                  <a:schemeClr val="tx2"/>
                </a:solidFill>
              </a:rPr>
              <a:t>corticosteroid levels</a:t>
            </a:r>
            <a:r>
              <a:rPr lang="en-US" sz="2800" dirty="0">
                <a:solidFill>
                  <a:schemeClr val="tx2"/>
                </a:solidFill>
              </a:rPr>
              <a:t>, cow health is generally good; however, </a:t>
            </a:r>
            <a:r>
              <a:rPr lang="en-US" sz="2800" dirty="0" smtClean="0">
                <a:solidFill>
                  <a:schemeClr val="tx2"/>
                </a:solidFill>
              </a:rPr>
              <a:t>preexisting diseases</a:t>
            </a:r>
            <a:r>
              <a:rPr lang="en-US" sz="2800" dirty="0">
                <a:solidFill>
                  <a:schemeClr val="tx2"/>
                </a:solidFill>
              </a:rPr>
              <a:t>, particularly subclinical </a:t>
            </a:r>
            <a:r>
              <a:rPr lang="en-US" sz="2800" dirty="0" smtClean="0">
                <a:solidFill>
                  <a:schemeClr val="tx2"/>
                </a:solidFill>
              </a:rPr>
              <a:t>infections, may be exacerbated </a:t>
            </a:r>
            <a:r>
              <a:rPr lang="en-US" sz="2800" dirty="0">
                <a:solidFill>
                  <a:schemeClr val="tx2"/>
                </a:solidFill>
              </a:rPr>
              <a:t>by the treatment and there is a potential </a:t>
            </a:r>
            <a:r>
              <a:rPr lang="en-US" sz="2800" dirty="0" smtClean="0">
                <a:solidFill>
                  <a:schemeClr val="tx2"/>
                </a:solidFill>
              </a:rPr>
              <a:t>increase in </a:t>
            </a:r>
            <a:r>
              <a:rPr lang="en-US" sz="2800" dirty="0">
                <a:solidFill>
                  <a:schemeClr val="tx2"/>
                </a:solidFill>
              </a:rPr>
              <a:t>cow </a:t>
            </a:r>
            <a:r>
              <a:rPr lang="en-US" sz="2800" dirty="0" smtClean="0">
                <a:solidFill>
                  <a:schemeClr val="tx2"/>
                </a:solidFill>
              </a:rPr>
              <a:t>mortality</a:t>
            </a:r>
          </a:p>
          <a:p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udders of treated cows are consistently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engorged with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milk about 1 week after injection, although it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may be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another week before they actually calve</a:t>
            </a:r>
          </a:p>
          <a:p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39" y="441961"/>
            <a:ext cx="11254741" cy="62545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incidence </a:t>
            </a:r>
            <a:r>
              <a:rPr lang="en-US" sz="2800" dirty="0"/>
              <a:t>of retained placentas with the use of </a:t>
            </a:r>
            <a:r>
              <a:rPr lang="en-US" sz="2800" dirty="0" err="1" smtClean="0"/>
              <a:t>longacting</a:t>
            </a:r>
            <a:r>
              <a:rPr lang="en-US" sz="2800" dirty="0"/>
              <a:t> </a:t>
            </a:r>
            <a:r>
              <a:rPr lang="en-US" sz="2800" dirty="0" smtClean="0"/>
              <a:t>corticosteroids </a:t>
            </a:r>
            <a:r>
              <a:rPr lang="en-US" sz="2800" dirty="0"/>
              <a:t>is quite low (9–22%) compared </a:t>
            </a:r>
            <a:r>
              <a:rPr lang="en-US" sz="2800" dirty="0" smtClean="0"/>
              <a:t>with short-acting corticosteroids</a:t>
            </a:r>
          </a:p>
          <a:p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However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there is a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high incidence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of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calf mortality (7–45%), which appears to be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due to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premature placental separation, an increased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frequency of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uterine inertia, and calf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prematurity</a:t>
            </a:r>
          </a:p>
          <a:p>
            <a:r>
              <a:rPr lang="en-US" sz="2800" dirty="0">
                <a:solidFill>
                  <a:schemeClr val="tx2"/>
                </a:solidFill>
              </a:rPr>
              <a:t>The variability in response to treatment with a </a:t>
            </a:r>
            <a:r>
              <a:rPr lang="en-US" sz="2800" dirty="0" smtClean="0">
                <a:solidFill>
                  <a:schemeClr val="tx2"/>
                </a:solidFill>
              </a:rPr>
              <a:t>long-acting corticosteroid </a:t>
            </a:r>
            <a:r>
              <a:rPr lang="en-US" sz="2800" dirty="0">
                <a:solidFill>
                  <a:schemeClr val="tx2"/>
                </a:solidFill>
              </a:rPr>
              <a:t>can be reduced by treating with </a:t>
            </a:r>
            <a:r>
              <a:rPr lang="en-US" sz="2800" dirty="0" smtClean="0">
                <a:solidFill>
                  <a:schemeClr val="tx2"/>
                </a:solidFill>
              </a:rPr>
              <a:t>a short-acting </a:t>
            </a:r>
            <a:r>
              <a:rPr lang="en-US" sz="2800" dirty="0">
                <a:solidFill>
                  <a:schemeClr val="tx2"/>
                </a:solidFill>
              </a:rPr>
              <a:t>corticosteroid or prostaglandin about a </a:t>
            </a:r>
            <a:r>
              <a:rPr lang="en-US" sz="2800" dirty="0" smtClean="0">
                <a:solidFill>
                  <a:schemeClr val="tx2"/>
                </a:solidFill>
              </a:rPr>
              <a:t>week after </a:t>
            </a:r>
            <a:r>
              <a:rPr lang="en-US" sz="2800" dirty="0">
                <a:solidFill>
                  <a:schemeClr val="tx2"/>
                </a:solidFill>
              </a:rPr>
              <a:t>the long-acting corticosteroid treatment.19 Most </a:t>
            </a:r>
            <a:r>
              <a:rPr lang="en-US" sz="2800" dirty="0" smtClean="0">
                <a:solidFill>
                  <a:schemeClr val="tx2"/>
                </a:solidFill>
              </a:rPr>
              <a:t>cows will </a:t>
            </a:r>
            <a:r>
              <a:rPr lang="en-US" sz="2800" dirty="0">
                <a:solidFill>
                  <a:schemeClr val="tx2"/>
                </a:solidFill>
              </a:rPr>
              <a:t>calve 2–3 days after the 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second injection</a:t>
            </a:r>
          </a:p>
        </p:txBody>
      </p:sp>
    </p:spTree>
    <p:extLst>
      <p:ext uri="{BB962C8B-B14F-4D97-AF65-F5344CB8AC3E}">
        <p14:creationId xmlns:p14="http://schemas.microsoft.com/office/powerpoint/2010/main" val="99417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39" y="441961"/>
            <a:ext cx="11254741" cy="625451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Prostaglandins</a:t>
            </a:r>
          </a:p>
          <a:p>
            <a:r>
              <a:rPr lang="en-US" sz="2800" dirty="0">
                <a:solidFill>
                  <a:schemeClr val="tx2"/>
                </a:solidFill>
              </a:rPr>
              <a:t>Induction of parturition with prostaglandins </a:t>
            </a:r>
            <a:r>
              <a:rPr lang="en-US" sz="2800" dirty="0" smtClean="0">
                <a:solidFill>
                  <a:schemeClr val="tx2"/>
                </a:solidFill>
              </a:rPr>
              <a:t>intramuscularly gives </a:t>
            </a:r>
            <a:r>
              <a:rPr lang="en-US" sz="2800" dirty="0">
                <a:solidFill>
                  <a:schemeClr val="tx2"/>
                </a:solidFill>
              </a:rPr>
              <a:t>very similar results to induction with </a:t>
            </a:r>
            <a:r>
              <a:rPr lang="en-US" sz="2800" dirty="0" smtClean="0">
                <a:solidFill>
                  <a:schemeClr val="tx2"/>
                </a:solidFill>
              </a:rPr>
              <a:t>short-acting corticosteroids</a:t>
            </a:r>
            <a:r>
              <a:rPr lang="en-US" sz="2800" dirty="0">
                <a:solidFill>
                  <a:schemeClr val="tx2"/>
                </a:solidFill>
              </a:rPr>
              <a:t>, with a range of 24–72 (mean 44.9) </a:t>
            </a:r>
            <a:r>
              <a:rPr lang="en-US" sz="2800" dirty="0" smtClean="0">
                <a:solidFill>
                  <a:schemeClr val="tx2"/>
                </a:solidFill>
              </a:rPr>
              <a:t>hours from </a:t>
            </a:r>
            <a:r>
              <a:rPr lang="en-US" sz="2800" dirty="0">
                <a:solidFill>
                  <a:schemeClr val="tx2"/>
                </a:solidFill>
              </a:rPr>
              <a:t>treatment to </a:t>
            </a:r>
            <a:r>
              <a:rPr lang="en-US" sz="2800" dirty="0" smtClean="0">
                <a:solidFill>
                  <a:schemeClr val="tx2"/>
                </a:solidFill>
              </a:rPr>
              <a:t>calving</a:t>
            </a:r>
          </a:p>
          <a:p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As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with short-acting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corticosteroid- induced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parturitions, there is a high incidence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of retained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placentas and a 10–20% rate of induction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failure when </a:t>
            </a: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treatments are given within 2 weeks before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normal term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later the stage of gestation at </a:t>
            </a:r>
            <a:r>
              <a:rPr lang="en-US" sz="2800" dirty="0" smtClean="0"/>
              <a:t>which prostaglandins are </a:t>
            </a:r>
            <a:r>
              <a:rPr lang="en-US" sz="2800" dirty="0"/>
              <a:t>administered, the greater the </a:t>
            </a:r>
            <a:r>
              <a:rPr lang="en-US" sz="2800" dirty="0" smtClean="0"/>
              <a:t>efficacy with </a:t>
            </a:r>
            <a:r>
              <a:rPr lang="en-US" sz="2800" dirty="0"/>
              <a:t>which a single injection induces calving.</a:t>
            </a:r>
          </a:p>
        </p:txBody>
      </p:sp>
    </p:spTree>
    <p:extLst>
      <p:ext uri="{BB962C8B-B14F-4D97-AF65-F5344CB8AC3E}">
        <p14:creationId xmlns:p14="http://schemas.microsoft.com/office/powerpoint/2010/main" val="198623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39" y="441961"/>
            <a:ext cx="11254741" cy="625451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Long-acting corticosteroids in </a:t>
            </a:r>
            <a:r>
              <a:rPr lang="en-US" sz="2800" b="1" dirty="0" smtClean="0">
                <a:solidFill>
                  <a:srgbClr val="FFFF00"/>
                </a:solidFill>
              </a:rPr>
              <a:t>combination with </a:t>
            </a:r>
            <a:r>
              <a:rPr lang="en-US" sz="2800" b="1" dirty="0">
                <a:solidFill>
                  <a:srgbClr val="FFFF00"/>
                </a:solidFill>
              </a:rPr>
              <a:t>dexamethasone and </a:t>
            </a:r>
            <a:r>
              <a:rPr lang="en-US" sz="2800" b="1" dirty="0" err="1">
                <a:solidFill>
                  <a:srgbClr val="FFFF00"/>
                </a:solidFill>
              </a:rPr>
              <a:t>cloprostenol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for daylight </a:t>
            </a:r>
            <a:r>
              <a:rPr lang="en-US" sz="2800" b="1" dirty="0">
                <a:solidFill>
                  <a:srgbClr val="FFFF00"/>
                </a:solidFill>
              </a:rPr>
              <a:t>calving and a low incidence </a:t>
            </a:r>
            <a:r>
              <a:rPr lang="en-US" sz="2800" b="1" dirty="0" smtClean="0">
                <a:solidFill>
                  <a:srgbClr val="FFFF00"/>
                </a:solidFill>
              </a:rPr>
              <a:t>of retained</a:t>
            </a:r>
          </a:p>
          <a:p>
            <a:r>
              <a:rPr lang="en-US" sz="2800" dirty="0"/>
              <a:t>Corticosteroids and </a:t>
            </a:r>
            <a:r>
              <a:rPr lang="en-US" sz="2800" dirty="0" smtClean="0"/>
              <a:t>prostaglandins in </a:t>
            </a:r>
            <a:r>
              <a:rPr lang="en-US" sz="2800" dirty="0"/>
              <a:t>combination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87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27560</TotalTime>
  <Words>590</Words>
  <Application>Microsoft Office PowerPoint</Application>
  <PresentationFormat>Custom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Damask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HUSAM</dc:creator>
  <cp:lastModifiedBy>HUSAMALDEEN</cp:lastModifiedBy>
  <cp:revision>330</cp:revision>
  <dcterms:created xsi:type="dcterms:W3CDTF">2017-12-05T13:26:36Z</dcterms:created>
  <dcterms:modified xsi:type="dcterms:W3CDTF">2023-04-26T08:50:53Z</dcterms:modified>
</cp:coreProperties>
</file>